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1" r:id="rId3"/>
    <p:sldId id="305" r:id="rId4"/>
    <p:sldId id="291" r:id="rId5"/>
    <p:sldId id="292" r:id="rId6"/>
    <p:sldId id="293" r:id="rId7"/>
    <p:sldId id="279" r:id="rId8"/>
    <p:sldId id="294" r:id="rId9"/>
    <p:sldId id="296" r:id="rId10"/>
    <p:sldId id="297" r:id="rId11"/>
    <p:sldId id="260" r:id="rId12"/>
    <p:sldId id="300" r:id="rId13"/>
    <p:sldId id="264" r:id="rId14"/>
    <p:sldId id="299" r:id="rId15"/>
    <p:sldId id="302" r:id="rId16"/>
    <p:sldId id="287" r:id="rId17"/>
    <p:sldId id="267" r:id="rId18"/>
    <p:sldId id="268" r:id="rId19"/>
    <p:sldId id="277" r:id="rId20"/>
    <p:sldId id="278" r:id="rId21"/>
    <p:sldId id="269" r:id="rId22"/>
    <p:sldId id="270" r:id="rId23"/>
    <p:sldId id="303" r:id="rId24"/>
    <p:sldId id="290" r:id="rId25"/>
    <p:sldId id="271" r:id="rId26"/>
    <p:sldId id="265" r:id="rId27"/>
    <p:sldId id="263" r:id="rId28"/>
    <p:sldId id="276" r:id="rId29"/>
    <p:sldId id="272" r:id="rId30"/>
    <p:sldId id="273" r:id="rId31"/>
    <p:sldId id="304" r:id="rId32"/>
    <p:sldId id="306" r:id="rId33"/>
    <p:sldId id="274" r:id="rId34"/>
    <p:sldId id="275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49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94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124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650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172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062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1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84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11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91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06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967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accent1">
                <a:lumMod val="5000"/>
                <a:lumOff val="95000"/>
                <a:alpha val="41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59A6C-74D8-4790-8ABE-418EAFF03761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0D4F8-CE62-4552-B726-692C6D65C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5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ge.sdamgia.ru/" TargetMode="External"/><Relationship Id="rId7" Type="http://schemas.openxmlformats.org/officeDocument/2006/relationships/image" Target="../media/image2.jpg"/><Relationship Id="rId2" Type="http://schemas.openxmlformats.org/officeDocument/2006/relationships/hyperlink" Target="https://fipi.ru/ege/videokonsultatsii-razrabotchikov-kim-ye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coi02.ru/gia11/" TargetMode="External"/><Relationship Id="rId5" Type="http://schemas.openxmlformats.org/officeDocument/2006/relationships/hyperlink" Target="https://www.kpolyakov.spb.ru/" TargetMode="External"/><Relationship Id="rId4" Type="http://schemas.openxmlformats.org/officeDocument/2006/relationships/hyperlink" Target="https://neznaika.info/ege/matem/p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gafrcpi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ogafr.profiedu.ru/" TargetMode="External"/><Relationship Id="rId4" Type="http://schemas.openxmlformats.org/officeDocument/2006/relationships/hyperlink" Target="mailto:ahritas@yandex.ru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gia_gafur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210"/>
            <a:ext cx="12192001" cy="68742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7823" y="1719072"/>
            <a:ext cx="7629144" cy="2097024"/>
          </a:xfrm>
        </p:spPr>
        <p:txBody>
          <a:bodyPr>
            <a:normAutofit/>
          </a:bodyPr>
          <a:lstStyle/>
          <a:p>
            <a:r>
              <a:rPr lang="ru-RU" b="1" dirty="0" smtClean="0"/>
              <a:t>Родительское собрание по ЕГЭ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42415" y="1706880"/>
            <a:ext cx="3645408" cy="210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7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219" y="557933"/>
            <a:ext cx="5894024" cy="5609581"/>
          </a:xfr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ru-RU" sz="39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</a:t>
            </a:r>
            <a:r>
              <a:rPr lang="en-US" sz="39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9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 (золото):</a:t>
            </a:r>
            <a:br>
              <a:rPr lang="ru-RU" sz="39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итоговые оценки успеваемости «отлично» по всем учебным предметам;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успешно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 (без учета результатов, полученных при прохождении повторно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ГИА) и набравшие: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70 баллов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‎по учебному предмету «Русский язык»;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70 баллов на ЕГЭ по одному из сдаваемых учебных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600943" y="5937422"/>
            <a:ext cx="1591057" cy="920578"/>
          </a:xfrm>
          <a:prstGeom prst="rect">
            <a:avLst/>
          </a:prstGeom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6136395" y="557933"/>
            <a:ext cx="5956453" cy="560958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</a:t>
            </a:r>
            <a:r>
              <a:rPr lang="en-US" sz="3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3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 (серебро):</a:t>
            </a:r>
          </a:p>
          <a:p>
            <a:endParaRPr lang="ru-RU" sz="28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итоговые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успеваемости «отлично» и не более двух оценок «хорошо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успешно прошедшие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 (без учета результатов, полученных при прохождении повторно ГИА) и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набравшие: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60 баллов на ЕГЭ по учебному предмету «Русский язык»; </a:t>
            </a:r>
          </a:p>
          <a:p>
            <a:pPr marL="571500" indent="-571500">
              <a:buFontTx/>
              <a:buChar char="-"/>
            </a:pP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60 баллов на ЕГЭ по одному из сдаваемых учебных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330505" y="3812612"/>
            <a:ext cx="352540" cy="286439"/>
          </a:xfrm>
          <a:prstGeom prst="actionButtonForwardNext">
            <a:avLst/>
          </a:prstGeom>
          <a:solidFill>
            <a:schemeClr val="accent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304799" y="4756485"/>
            <a:ext cx="352540" cy="286439"/>
          </a:xfrm>
          <a:prstGeom prst="actionButtonForwardNext">
            <a:avLst/>
          </a:prstGeom>
          <a:solidFill>
            <a:schemeClr val="accent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6286958" y="3922779"/>
            <a:ext cx="352540" cy="286439"/>
          </a:xfrm>
          <a:prstGeom prst="actionButtonForwardNext">
            <a:avLst/>
          </a:prstGeom>
          <a:solidFill>
            <a:schemeClr val="accent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6255744" y="4756485"/>
            <a:ext cx="352540" cy="286439"/>
          </a:xfrm>
          <a:prstGeom prst="actionButtonForwardNext">
            <a:avLst/>
          </a:prstGeom>
          <a:solidFill>
            <a:schemeClr val="accent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230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210"/>
            <a:ext cx="12192001" cy="68742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375458"/>
            <a:ext cx="11826240" cy="1043619"/>
          </a:xfrm>
        </p:spPr>
        <p:txBody>
          <a:bodyPr/>
          <a:lstStyle/>
          <a:p>
            <a:pPr algn="ctr"/>
            <a:r>
              <a:rPr lang="ru-RU" b="1" dirty="0" smtClean="0"/>
              <a:t>Обязательные предметы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742" y="2759337"/>
            <a:ext cx="11588497" cy="293660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/>
              <a:t>МАТЕМАТИКА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dirty="0" smtClean="0"/>
              <a:t>(базовый </a:t>
            </a:r>
            <a:r>
              <a:rPr lang="ru-RU" sz="3600" dirty="0"/>
              <a:t>либо профильный </a:t>
            </a:r>
            <a:r>
              <a:rPr lang="ru-RU" sz="3600" dirty="0" smtClean="0"/>
              <a:t>уровень)</a:t>
            </a:r>
          </a:p>
          <a:p>
            <a:pPr algn="ctr">
              <a:lnSpc>
                <a:spcPct val="150000"/>
              </a:lnSpc>
            </a:pPr>
            <a:r>
              <a:rPr lang="ru-RU" sz="3600" dirty="0" smtClean="0"/>
              <a:t>РУССКИЙ ЯЗЫК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237742" y="1498499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0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31128" cy="66881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600943" y="5803274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4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488" y="637536"/>
            <a:ext cx="8867112" cy="6220464"/>
          </a:xfrm>
        </p:spPr>
      </p:pic>
    </p:spTree>
    <p:extLst>
      <p:ext uri="{BB962C8B-B14F-4D97-AF65-F5344CB8AC3E}">
        <p14:creationId xmlns:p14="http://schemas.microsoft.com/office/powerpoint/2010/main" val="100773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3" y="-7874"/>
            <a:ext cx="12233913" cy="673172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600943" y="5803274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46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0872" cy="67665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600943" y="5803274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78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0522" y="132611"/>
            <a:ext cx="8737600" cy="1149032"/>
          </a:xfrm>
        </p:spPr>
        <p:txBody>
          <a:bodyPr/>
          <a:lstStyle/>
          <a:p>
            <a:r>
              <a:rPr lang="ru-RU" sz="4267" dirty="0" smtClean="0"/>
              <a:t>Расписание </a:t>
            </a:r>
            <a:r>
              <a:rPr lang="ru-RU" sz="4267" dirty="0"/>
              <a:t>ЕГЭ </a:t>
            </a:r>
            <a:r>
              <a:rPr lang="ru-RU" sz="4267" dirty="0" smtClean="0"/>
              <a:t>2025</a:t>
            </a:r>
            <a:r>
              <a:rPr lang="ru-RU" sz="4267" dirty="0"/>
              <a:t/>
            </a:r>
            <a:br>
              <a:rPr lang="ru-RU" sz="4267" dirty="0"/>
            </a:br>
            <a:r>
              <a:rPr lang="ru-RU" sz="3200" dirty="0">
                <a:solidFill>
                  <a:srgbClr val="C00000"/>
                </a:solidFill>
              </a:rPr>
              <a:t>основной </a:t>
            </a:r>
            <a:r>
              <a:rPr lang="ru-RU" sz="3200" dirty="0" smtClean="0">
                <a:solidFill>
                  <a:srgbClr val="C00000"/>
                </a:solidFill>
              </a:rPr>
              <a:t>период, основные сроки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6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401" y="0"/>
            <a:ext cx="2704121" cy="1281643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825816"/>
              </p:ext>
            </p:extLst>
          </p:nvPr>
        </p:nvGraphicFramePr>
        <p:xfrm>
          <a:off x="406401" y="1589809"/>
          <a:ext cx="11582399" cy="3669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9344">
                  <a:extLst>
                    <a:ext uri="{9D8B030D-6E8A-4147-A177-3AD203B41FA5}">
                      <a16:colId xmlns:a16="http://schemas.microsoft.com/office/drawing/2014/main" xmlns="" val="2114401904"/>
                    </a:ext>
                  </a:extLst>
                </a:gridCol>
                <a:gridCol w="7583055">
                  <a:extLst>
                    <a:ext uri="{9D8B030D-6E8A-4147-A177-3AD203B41FA5}">
                      <a16:colId xmlns:a16="http://schemas.microsoft.com/office/drawing/2014/main" xmlns="" val="1624581268"/>
                    </a:ext>
                  </a:extLst>
                </a:gridCol>
              </a:tblGrid>
              <a:tr h="437064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23 мая (пятница)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история, литература, химия;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5595904"/>
                  </a:ext>
                </a:extLst>
              </a:tr>
              <a:tr h="473806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27 мая (вторник)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математике базового уровня, математике профильного уровня;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4501967"/>
                  </a:ext>
                </a:extLst>
              </a:tr>
              <a:tr h="473806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30 мая (пятница)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русский язык;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1134399"/>
                  </a:ext>
                </a:extLst>
              </a:tr>
              <a:tr h="473806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 июня (понедельник)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обществознание, физика;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0350890"/>
                  </a:ext>
                </a:extLst>
              </a:tr>
              <a:tr h="473806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 июня (четверг)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биология, география, </a:t>
                      </a:r>
                      <a:r>
                        <a:rPr lang="ru-RU" sz="2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англ.(</a:t>
                      </a:r>
                      <a:r>
                        <a:rPr lang="ru-RU" sz="2800" b="0" i="0" u="none" strike="noStrike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письм</a:t>
                      </a:r>
                      <a:r>
                        <a:rPr lang="ru-RU" sz="2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. </a:t>
                      </a:r>
                      <a:r>
                        <a:rPr lang="ru-RU" sz="2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часть);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5454643"/>
                  </a:ext>
                </a:extLst>
              </a:tr>
              <a:tr h="473806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10 июня (вторник)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англ. язык </a:t>
                      </a:r>
                      <a:r>
                        <a:rPr lang="ru-RU" sz="2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(устная часть), информатика;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8990733"/>
                  </a:ext>
                </a:extLst>
              </a:tr>
              <a:tr h="473806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 июня (среда)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англ. язык (устная часть), информатика.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5953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2332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4971" y="308473"/>
            <a:ext cx="10515600" cy="1145755"/>
          </a:xfrm>
        </p:spPr>
        <p:txBody>
          <a:bodyPr>
            <a:normAutofit/>
          </a:bodyPr>
          <a:lstStyle/>
          <a:p>
            <a:r>
              <a:rPr lang="ru-RU" b="1" u="sng" dirty="0"/>
              <a:t>Кто присутствует в ППЭ в день экзамена</a:t>
            </a:r>
            <a:r>
              <a:rPr lang="ru-RU" dirty="0"/>
              <a:t>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44" y="1542360"/>
            <a:ext cx="10824990" cy="489149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sz="3100" dirty="0" smtClean="0"/>
              <a:t>Руководитель </a:t>
            </a:r>
            <a:r>
              <a:rPr lang="ru-RU" sz="3100" dirty="0"/>
              <a:t>образовательного учреждения, в котором проходит экзамен</a:t>
            </a:r>
          </a:p>
          <a:p>
            <a:pPr lvl="0"/>
            <a:r>
              <a:rPr lang="ru-RU" sz="3100" dirty="0"/>
              <a:t>Руководитель ППЭ</a:t>
            </a:r>
          </a:p>
          <a:p>
            <a:pPr lvl="0"/>
            <a:r>
              <a:rPr lang="ru-RU" sz="3100" dirty="0"/>
              <a:t>Члены ГЭК (местные 2-3)</a:t>
            </a:r>
          </a:p>
          <a:p>
            <a:pPr lvl="0"/>
            <a:r>
              <a:rPr lang="ru-RU" sz="3100" dirty="0"/>
              <a:t>Член ГЭК с МО РБ</a:t>
            </a:r>
          </a:p>
          <a:p>
            <a:pPr lvl="0"/>
            <a:r>
              <a:rPr lang="ru-RU" sz="3100" dirty="0"/>
              <a:t>Организаторы в аудитории по 2 человека и организаторы вне аудитории</a:t>
            </a:r>
          </a:p>
          <a:p>
            <a:pPr lvl="0"/>
            <a:r>
              <a:rPr lang="ru-RU" sz="3100" dirty="0"/>
              <a:t>Технические специалисты</a:t>
            </a:r>
          </a:p>
          <a:p>
            <a:pPr lvl="0"/>
            <a:r>
              <a:rPr lang="ru-RU" sz="3100" dirty="0"/>
              <a:t>Общественные наблюдатели (местные)</a:t>
            </a:r>
          </a:p>
          <a:p>
            <a:pPr lvl="0"/>
            <a:r>
              <a:rPr lang="ru-RU" sz="3100" dirty="0"/>
              <a:t>Общественные наблюдатели (федеральные, с другого региона)</a:t>
            </a:r>
          </a:p>
          <a:p>
            <a:pPr lvl="0"/>
            <a:r>
              <a:rPr lang="ru-RU" sz="3100" dirty="0"/>
              <a:t>Сотрудник </a:t>
            </a:r>
            <a:r>
              <a:rPr lang="ru-RU" sz="3100" dirty="0" err="1"/>
              <a:t>Обрнадзора</a:t>
            </a:r>
            <a:r>
              <a:rPr lang="ru-RU" sz="3100" dirty="0"/>
              <a:t> (возможное присутствие)</a:t>
            </a:r>
          </a:p>
          <a:p>
            <a:pPr lvl="0"/>
            <a:r>
              <a:rPr lang="ru-RU" sz="3100" dirty="0"/>
              <a:t>Медицинский работник</a:t>
            </a:r>
          </a:p>
          <a:p>
            <a:pPr lvl="0"/>
            <a:r>
              <a:rPr lang="ru-RU" sz="3100" dirty="0"/>
              <a:t>Сотрудник полиции</a:t>
            </a:r>
          </a:p>
          <a:p>
            <a:pPr lvl="0"/>
            <a:r>
              <a:rPr lang="ru-RU" sz="3100" dirty="0"/>
              <a:t>СМИ до начала экзамена (возможное присутствие</a:t>
            </a:r>
            <a:r>
              <a:rPr lang="ru-RU" sz="3100" dirty="0" smtClean="0"/>
              <a:t>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268224" y="421061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9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210"/>
            <a:ext cx="12192001" cy="68742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704" y="2157037"/>
            <a:ext cx="4759507" cy="3109196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онлайн-наблюдатели за </a:t>
            </a:r>
            <a:r>
              <a:rPr lang="ru-RU" sz="3600" dirty="0" smtClean="0"/>
              <a:t>видеонаблюдением в ситуационных центрах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307196" y="1696748"/>
            <a:ext cx="1591057" cy="9205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211" y="1014289"/>
            <a:ext cx="7214183" cy="481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1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924"/>
            <a:ext cx="12192000" cy="688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3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88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488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33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9281" y="520519"/>
            <a:ext cx="9961818" cy="1154045"/>
          </a:xfrm>
        </p:spPr>
        <p:txBody>
          <a:bodyPr>
            <a:normAutofit/>
          </a:bodyPr>
          <a:lstStyle/>
          <a:p>
            <a:r>
              <a:rPr lang="ru-RU" b="1" dirty="0"/>
              <a:t>Д</a:t>
            </a:r>
            <a:r>
              <a:rPr lang="ru-RU" b="1" dirty="0" smtClean="0"/>
              <a:t>ополнительные </a:t>
            </a:r>
            <a:r>
              <a:rPr lang="ru-RU" b="1" dirty="0"/>
              <a:t>устройства и материалы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065" y="2060154"/>
            <a:ext cx="10515600" cy="2555913"/>
          </a:xfrm>
        </p:spPr>
        <p:txBody>
          <a:bodyPr/>
          <a:lstStyle/>
          <a:p>
            <a:pPr lvl="0"/>
            <a:r>
              <a:rPr lang="ru-RU" dirty="0"/>
              <a:t>математика - линейка</a:t>
            </a:r>
          </a:p>
          <a:p>
            <a:pPr lvl="0"/>
            <a:r>
              <a:rPr lang="ru-RU" dirty="0"/>
              <a:t>физика - линейка и калькулятор</a:t>
            </a:r>
          </a:p>
          <a:p>
            <a:pPr lvl="0"/>
            <a:r>
              <a:rPr lang="ru-RU" dirty="0"/>
              <a:t>химия - калькулятор</a:t>
            </a:r>
          </a:p>
          <a:p>
            <a:pPr lvl="0"/>
            <a:r>
              <a:rPr lang="ru-RU" dirty="0"/>
              <a:t>география - линейка, транспортир, </a:t>
            </a:r>
            <a:r>
              <a:rPr lang="ru-RU" dirty="0" smtClean="0"/>
              <a:t>калькулятор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268224" y="637252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2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0468" y="152085"/>
            <a:ext cx="5757230" cy="1325563"/>
          </a:xfrm>
        </p:spPr>
        <p:txBody>
          <a:bodyPr/>
          <a:lstStyle/>
          <a:p>
            <a:pPr algn="ctr"/>
            <a:r>
              <a:rPr lang="ru-RU" b="1" dirty="0" smtClean="0"/>
              <a:t>Пробные </a:t>
            </a:r>
            <a:r>
              <a:rPr lang="ru-RU" b="1" dirty="0"/>
              <a:t>экзамены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502148" y="249735"/>
            <a:ext cx="1591057" cy="920578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3620976"/>
              </p:ext>
            </p:extLst>
          </p:nvPr>
        </p:nvGraphicFramePr>
        <p:xfrm>
          <a:off x="502148" y="1267963"/>
          <a:ext cx="10380518" cy="522012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052954"/>
                <a:gridCol w="2327564"/>
              </a:tblGrid>
              <a:tr h="4342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математика </a:t>
                      </a:r>
                      <a:r>
                        <a:rPr lang="ru-RU" sz="2400" dirty="0">
                          <a:effectLst/>
                        </a:rPr>
                        <a:t>(базовый и профильный уровни)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29 октября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итоговое </a:t>
                      </a:r>
                      <a:r>
                        <a:rPr lang="ru-RU" sz="2400" dirty="0">
                          <a:effectLst/>
                        </a:rPr>
                        <a:t>сочинение для 11 классов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31 октября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408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математика базовая </a:t>
                      </a:r>
                      <a:r>
                        <a:rPr lang="ru-RU" sz="2400" dirty="0">
                          <a:effectLst/>
                        </a:rPr>
                        <a:t>(для </a:t>
                      </a:r>
                      <a:r>
                        <a:rPr lang="ru-RU" sz="2400" dirty="0" err="1">
                          <a:effectLst/>
                        </a:rPr>
                        <a:t>несдавших</a:t>
                      </a:r>
                      <a:r>
                        <a:rPr lang="ru-RU" sz="2400" dirty="0">
                          <a:effectLst/>
                        </a:rPr>
                        <a:t> профильный уровень)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 ноября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литература, физика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28 января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химия, география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31 января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обществознание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7 февраля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история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11 февраля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биология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6 февраля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английский язык (письменная часть)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12 февраля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Федеральная апробация КЕГЭ по </a:t>
                      </a:r>
                      <a:r>
                        <a:rPr lang="ru-RU" sz="2400" dirty="0" smtClean="0">
                          <a:effectLst/>
                        </a:rPr>
                        <a:t>информатика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По сообщению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русский язык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25 марта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67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математика </a:t>
                      </a:r>
                      <a:r>
                        <a:rPr lang="ru-RU" sz="2400" dirty="0">
                          <a:effectLst/>
                        </a:rPr>
                        <a:t>(базовый и профильный уровни)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27 марта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английский язык </a:t>
                      </a:r>
                      <a:r>
                        <a:rPr lang="ru-RU" sz="2400" dirty="0">
                          <a:effectLst/>
                        </a:rPr>
                        <a:t>(устный)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9 апреля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5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Федеральная апробация ЕГЭ по русскому </a:t>
                      </a:r>
                      <a:r>
                        <a:rPr lang="ru-RU" sz="2400" dirty="0">
                          <a:effectLst/>
                        </a:rPr>
                        <a:t>языку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по сообщению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147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33" y="0"/>
            <a:ext cx="9431383" cy="7073537"/>
          </a:xfrm>
        </p:spPr>
      </p:pic>
    </p:spTree>
    <p:extLst>
      <p:ext uri="{BB962C8B-B14F-4D97-AF65-F5344CB8AC3E}">
        <p14:creationId xmlns:p14="http://schemas.microsoft.com/office/powerpoint/2010/main" val="3536392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8268" y="161138"/>
            <a:ext cx="10590953" cy="1432016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3221486">
              <a:spcBef>
                <a:spcPts val="127"/>
              </a:spcBef>
            </a:pPr>
            <a:r>
              <a:rPr sz="3733" u="heavy" spc="-9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4267" b="1" u="heavy" spc="-193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Апелляции</a:t>
            </a:r>
            <a:r>
              <a:rPr sz="3733" b="1" u="heavy" spc="-20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3733" dirty="0">
              <a:latin typeface="Times New Roman"/>
              <a:cs typeface="Times New Roman"/>
            </a:endParaRPr>
          </a:p>
          <a:p>
            <a:pPr>
              <a:spcBef>
                <a:spcPts val="20"/>
              </a:spcBef>
            </a:pPr>
            <a:endParaRPr sz="4933" dirty="0">
              <a:latin typeface="Times New Roman"/>
              <a:cs typeface="Times New Roman"/>
            </a:endParaRPr>
          </a:p>
        </p:txBody>
      </p:sp>
      <p:pic>
        <p:nvPicPr>
          <p:cNvPr id="4" name="Picture 2" descr="C:\Users\Оксана\Desktop\thumb_e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401" y="0"/>
            <a:ext cx="2704121" cy="1281643"/>
          </a:xfrm>
          <a:prstGeom prst="rect">
            <a:avLst/>
          </a:prstGeom>
          <a:noFill/>
        </p:spPr>
      </p:pic>
      <p:pic>
        <p:nvPicPr>
          <p:cNvPr id="3074" name="Picture 2" descr="F:\2021-2022\ГИА в 2022 году\img25.jpg"/>
          <p:cNvPicPr>
            <a:picLocks noChangeAspect="1" noChangeArrowheads="1"/>
          </p:cNvPicPr>
          <p:nvPr/>
        </p:nvPicPr>
        <p:blipFill rotWithShape="1">
          <a:blip r:embed="rId3" cstate="print"/>
          <a:srcRect l="4892" t="23065" r="6027" b="6877"/>
          <a:stretch/>
        </p:blipFill>
        <p:spPr bwMode="auto">
          <a:xfrm>
            <a:off x="1531344" y="1442781"/>
            <a:ext cx="8928037" cy="50858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53419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2327" y="192126"/>
            <a:ext cx="6502521" cy="920578"/>
          </a:xfrm>
        </p:spPr>
        <p:txBody>
          <a:bodyPr/>
          <a:lstStyle/>
          <a:p>
            <a:r>
              <a:rPr lang="ru-RU" b="1" dirty="0"/>
              <a:t>Подготовка к экзаменам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787" y="1308647"/>
            <a:ext cx="11461582" cy="538960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sz="3600" u="sng" dirty="0"/>
              <a:t>Ходить на все уроки</a:t>
            </a:r>
            <a:endParaRPr lang="ru-RU" sz="3600" dirty="0"/>
          </a:p>
          <a:p>
            <a:pPr lvl="0"/>
            <a:r>
              <a:rPr lang="ru-RU" sz="3600" u="sng" dirty="0"/>
              <a:t>Дополнительные </a:t>
            </a:r>
            <a:r>
              <a:rPr lang="ru-RU" sz="3600" u="sng" dirty="0" smtClean="0"/>
              <a:t>занятия очные (консультации)</a:t>
            </a:r>
          </a:p>
          <a:p>
            <a:pPr lvl="0"/>
            <a:r>
              <a:rPr lang="ru-RU" sz="3600" dirty="0" smtClean="0">
                <a:hlinkClick r:id="rId2"/>
              </a:rPr>
              <a:t>Просмотреть </a:t>
            </a:r>
            <a:r>
              <a:rPr lang="ru-RU" sz="3600" dirty="0" err="1" smtClean="0">
                <a:hlinkClick r:id="rId2"/>
              </a:rPr>
              <a:t>видеоконсультации</a:t>
            </a:r>
            <a:r>
              <a:rPr lang="ru-RU" sz="3600" dirty="0" smtClean="0">
                <a:hlinkClick r:id="rId2"/>
              </a:rPr>
              <a:t> </a:t>
            </a:r>
            <a:r>
              <a:rPr lang="ru-RU" sz="3600" dirty="0">
                <a:hlinkClick r:id="rId2"/>
              </a:rPr>
              <a:t>разработчиков КИМ ЕГЭ (fipi.ru</a:t>
            </a:r>
            <a:r>
              <a:rPr lang="ru-RU" sz="3600" dirty="0" smtClean="0">
                <a:hlinkClick r:id="rId2"/>
              </a:rPr>
              <a:t>)</a:t>
            </a:r>
            <a:r>
              <a:rPr lang="ru-RU" sz="3600" dirty="0" smtClean="0"/>
              <a:t>  по ссылке </a:t>
            </a:r>
            <a:r>
              <a:rPr lang="en-US" sz="3600" dirty="0" smtClean="0"/>
              <a:t>https</a:t>
            </a:r>
            <a:r>
              <a:rPr lang="en-US" sz="3600" dirty="0"/>
              <a:t>://fipi.ru/ege/videokonsultatsii-razrabotchikov-kim-yege</a:t>
            </a:r>
            <a:endParaRPr lang="ru-RU" sz="3600" dirty="0"/>
          </a:p>
          <a:p>
            <a:pPr lvl="0"/>
            <a:r>
              <a:rPr lang="ru-RU" sz="3600" u="sng" dirty="0"/>
              <a:t>Записаться к репетиторам</a:t>
            </a:r>
            <a:endParaRPr lang="ru-RU" sz="3600" dirty="0"/>
          </a:p>
          <a:p>
            <a:pPr lvl="0"/>
            <a:r>
              <a:rPr lang="ru-RU" sz="3600" u="sng" dirty="0"/>
              <a:t>Решать задачи на сайте решу </a:t>
            </a:r>
            <a:r>
              <a:rPr lang="ru-RU" sz="3600" u="sng" dirty="0" smtClean="0"/>
              <a:t>ЕГЭ </a:t>
            </a:r>
            <a:r>
              <a:rPr lang="en-US" sz="3600" u="sng" dirty="0" smtClean="0">
                <a:hlinkClick r:id="rId3"/>
              </a:rPr>
              <a:t>ege.sdamgia.ru</a:t>
            </a:r>
            <a:endParaRPr lang="ru-RU" sz="3600" u="sng" dirty="0" smtClean="0"/>
          </a:p>
          <a:p>
            <a:pPr lvl="0"/>
            <a:r>
              <a:rPr lang="ru-RU" sz="3600" u="sng" dirty="0" smtClean="0"/>
              <a:t>Сайт Незнайка </a:t>
            </a:r>
            <a:r>
              <a:rPr lang="en-US" sz="3600" u="sng" dirty="0" smtClean="0">
                <a:hlinkClick r:id="rId4"/>
              </a:rPr>
              <a:t>neznaika.info</a:t>
            </a:r>
            <a:r>
              <a:rPr lang="ru-RU" sz="3600" u="sng" dirty="0" smtClean="0"/>
              <a:t> </a:t>
            </a:r>
          </a:p>
          <a:p>
            <a:pPr lvl="0"/>
            <a:r>
              <a:rPr lang="ru-RU" sz="3600" u="sng" dirty="0" smtClean="0"/>
              <a:t>Сайт </a:t>
            </a:r>
            <a:r>
              <a:rPr lang="en-US" sz="3600" u="sng" dirty="0" smtClean="0">
                <a:hlinkClick r:id="rId5"/>
              </a:rPr>
              <a:t>kpolyakov.spb.ru</a:t>
            </a:r>
            <a:r>
              <a:rPr lang="ru-RU" sz="3600" u="sng" dirty="0" smtClean="0"/>
              <a:t> для подготовки к </a:t>
            </a:r>
            <a:r>
              <a:rPr lang="ru-RU" sz="3600" u="sng" dirty="0" smtClean="0"/>
              <a:t>КЕГЭ</a:t>
            </a:r>
          </a:p>
          <a:p>
            <a:pPr lvl="0"/>
            <a:r>
              <a:rPr lang="ru-RU" sz="3600" u="sng" dirty="0" smtClean="0"/>
              <a:t>Видеокурс Кабанова по подготовке к КЕГЭ</a:t>
            </a:r>
            <a:endParaRPr lang="ru-RU" sz="3600" dirty="0"/>
          </a:p>
          <a:p>
            <a:r>
              <a:rPr lang="ru-RU" sz="3600" u="sng" dirty="0" smtClean="0"/>
              <a:t>Посещать онлайн консультации (районные, РБ, РФ)</a:t>
            </a:r>
          </a:p>
          <a:p>
            <a:pPr lvl="0"/>
            <a:r>
              <a:rPr lang="ru-RU" sz="3300" dirty="0" smtClean="0"/>
              <a:t>Просмотреть </a:t>
            </a:r>
            <a:r>
              <a:rPr lang="ru-RU" sz="3300" dirty="0"/>
              <a:t>видеоролик по подготовке к ГИА </a:t>
            </a:r>
            <a:r>
              <a:rPr lang="ru-RU" sz="3300" dirty="0">
                <a:hlinkClick r:id="rId6"/>
              </a:rPr>
              <a:t>https://rcoi02.ru/gia11</a:t>
            </a:r>
            <a:r>
              <a:rPr lang="ru-RU" sz="3300" dirty="0" smtClean="0">
                <a:hlinkClick r:id="rId6"/>
              </a:rPr>
              <a:t>/</a:t>
            </a:r>
            <a:endParaRPr lang="ru-RU" sz="33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411443" y="192126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5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65760" y="253844"/>
            <a:ext cx="11826240" cy="95231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Минимальное количество баллов</a:t>
            </a:r>
            <a:br>
              <a:rPr lang="ru-RU" b="1" dirty="0" smtClean="0"/>
            </a:br>
            <a:r>
              <a:rPr lang="ru-RU" b="1" dirty="0" smtClean="0"/>
              <a:t>для поступления в ВУЗы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335279" y="114620"/>
            <a:ext cx="1591057" cy="920578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085369"/>
              </p:ext>
            </p:extLst>
          </p:nvPr>
        </p:nvGraphicFramePr>
        <p:xfrm>
          <a:off x="910693" y="1345378"/>
          <a:ext cx="10779080" cy="5096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4450">
                  <a:extLst>
                    <a:ext uri="{9D8B030D-6E8A-4147-A177-3AD203B41FA5}">
                      <a16:colId xmlns:a16="http://schemas.microsoft.com/office/drawing/2014/main" xmlns="" val="354811845"/>
                    </a:ext>
                  </a:extLst>
                </a:gridCol>
                <a:gridCol w="3902112">
                  <a:extLst>
                    <a:ext uri="{9D8B030D-6E8A-4147-A177-3AD203B41FA5}">
                      <a16:colId xmlns:a16="http://schemas.microsoft.com/office/drawing/2014/main" xmlns="" val="562517961"/>
                    </a:ext>
                  </a:extLst>
                </a:gridCol>
                <a:gridCol w="3522518">
                  <a:extLst>
                    <a:ext uri="{9D8B030D-6E8A-4147-A177-3AD203B41FA5}">
                      <a16:colId xmlns:a16="http://schemas.microsoft.com/office/drawing/2014/main" xmlns="" val="3437761994"/>
                    </a:ext>
                  </a:extLst>
                </a:gridCol>
              </a:tblGrid>
              <a:tr h="7914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Предмет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Минимальный </a:t>
                      </a:r>
                      <a:r>
                        <a:rPr lang="ru-RU" sz="2400" dirty="0" smtClean="0">
                          <a:effectLst/>
                        </a:rPr>
                        <a:t>порог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Минимальный балл при поступлении в ВУЗ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38767306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Русский язык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40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21286190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Математика профиль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27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FF0000"/>
                          </a:solidFill>
                          <a:effectLst/>
                        </a:rPr>
                        <a:t>40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45800212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Физика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36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14801489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Химия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36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45741913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Информатика и ИКТ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40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44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7509022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Биология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36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63883556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История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32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FF0000"/>
                          </a:solidFill>
                          <a:effectLst/>
                        </a:rPr>
                        <a:t>36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06592196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География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40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07096406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Обществознание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42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45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72465340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Литература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32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40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56831850"/>
                  </a:ext>
                </a:extLst>
              </a:tr>
              <a:tr h="38675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Английский язык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88250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76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224" y="146305"/>
            <a:ext cx="11777472" cy="1151563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</a:t>
            </a:r>
            <a:r>
              <a:rPr lang="ru-RU" b="1" dirty="0" smtClean="0"/>
              <a:t>Дополнительные баллы для поступления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513" y="1136033"/>
            <a:ext cx="11789664" cy="5485104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50000"/>
              </a:lnSpc>
            </a:pPr>
            <a:r>
              <a:rPr lang="ru-RU" sz="3600" dirty="0"/>
              <a:t>Всероссийская олимпиада школьников </a:t>
            </a:r>
            <a:endParaRPr lang="ru-RU" sz="3600" dirty="0" smtClean="0"/>
          </a:p>
          <a:p>
            <a:pPr lvl="0">
              <a:lnSpc>
                <a:spcPct val="150000"/>
              </a:lnSpc>
            </a:pPr>
            <a:r>
              <a:rPr lang="ru-RU" sz="3600" dirty="0" smtClean="0"/>
              <a:t>Олимпиады </a:t>
            </a:r>
            <a:r>
              <a:rPr lang="ru-RU" sz="3600" dirty="0"/>
              <a:t>при ВУЗах </a:t>
            </a:r>
            <a:endParaRPr lang="ru-RU" sz="3600" dirty="0" smtClean="0"/>
          </a:p>
          <a:p>
            <a:pPr lvl="0">
              <a:lnSpc>
                <a:spcPct val="120000"/>
              </a:lnSpc>
            </a:pPr>
            <a:r>
              <a:rPr lang="ru-RU" sz="3600" dirty="0" smtClean="0"/>
              <a:t>Аттестат </a:t>
            </a:r>
            <a:r>
              <a:rPr lang="ru-RU" sz="3600" dirty="0"/>
              <a:t>с отличием или за медаль за особые успехи в </a:t>
            </a:r>
            <a:r>
              <a:rPr lang="ru-RU" sz="3600" dirty="0" smtClean="0"/>
              <a:t>учении</a:t>
            </a:r>
            <a:endParaRPr lang="ru-RU" sz="3600" dirty="0"/>
          </a:p>
          <a:p>
            <a:pPr lvl="0">
              <a:lnSpc>
                <a:spcPct val="150000"/>
              </a:lnSpc>
            </a:pPr>
            <a:r>
              <a:rPr lang="ru-RU" sz="3600" dirty="0"/>
              <a:t>ГТО золотой </a:t>
            </a:r>
            <a:r>
              <a:rPr lang="ru-RU" sz="3600" dirty="0" smtClean="0"/>
              <a:t>значок</a:t>
            </a:r>
            <a:endParaRPr lang="ru-RU" sz="3600" dirty="0"/>
          </a:p>
          <a:p>
            <a:pPr lvl="0">
              <a:lnSpc>
                <a:spcPct val="110000"/>
              </a:lnSpc>
            </a:pPr>
            <a:r>
              <a:rPr lang="ru-RU" sz="3600" dirty="0"/>
              <a:t>Межвузовская олимпиада для школьников 10-11 классов на кубок имени </a:t>
            </a:r>
            <a:r>
              <a:rPr lang="ru-RU" sz="3600" dirty="0" smtClean="0"/>
              <a:t>Гагарина</a:t>
            </a:r>
          </a:p>
          <a:p>
            <a:pPr lvl="0">
              <a:lnSpc>
                <a:spcPct val="110000"/>
              </a:lnSpc>
            </a:pPr>
            <a:r>
              <a:rPr lang="ru-RU" sz="3600" dirty="0" smtClean="0"/>
              <a:t>Волонтерское движение</a:t>
            </a:r>
          </a:p>
          <a:p>
            <a:pPr lvl="0">
              <a:lnSpc>
                <a:spcPct val="110000"/>
              </a:lnSpc>
            </a:pPr>
            <a:r>
              <a:rPr lang="ru-RU" sz="3600" dirty="0" smtClean="0"/>
              <a:t>Курсы по подготовке при ВУЗе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268224" y="180880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2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210"/>
            <a:ext cx="12192001" cy="68742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7823" y="1719072"/>
            <a:ext cx="7629144" cy="2097024"/>
          </a:xfrm>
        </p:spPr>
        <p:txBody>
          <a:bodyPr>
            <a:normAutofit/>
          </a:bodyPr>
          <a:lstStyle/>
          <a:p>
            <a:r>
              <a:rPr lang="ru-RU" b="1" dirty="0" smtClean="0"/>
              <a:t>Родительское собрание по ЕГЭ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42415" y="1706880"/>
            <a:ext cx="3645408" cy="210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4122" y="324099"/>
            <a:ext cx="5959207" cy="1076785"/>
          </a:xfrm>
        </p:spPr>
        <p:txBody>
          <a:bodyPr/>
          <a:lstStyle/>
          <a:p>
            <a:r>
              <a:rPr lang="ru-RU" dirty="0" smtClean="0"/>
              <a:t>Советы выпускникам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224" y="1531345"/>
            <a:ext cx="11497790" cy="4645618"/>
          </a:xfrm>
        </p:spPr>
        <p:txBody>
          <a:bodyPr>
            <a:normAutofit/>
          </a:bodyPr>
          <a:lstStyle/>
          <a:p>
            <a:r>
              <a:rPr lang="ru-RU" sz="3200" dirty="0"/>
              <a:t>потренироваться в оформлении и заполнении </a:t>
            </a:r>
            <a:r>
              <a:rPr lang="ru-RU" sz="3200" dirty="0" smtClean="0"/>
              <a:t>бланков</a:t>
            </a:r>
          </a:p>
          <a:p>
            <a:r>
              <a:rPr lang="ru-RU" sz="3200" dirty="0"/>
              <a:t>задавать вопросы </a:t>
            </a:r>
            <a:r>
              <a:rPr lang="ru-RU" sz="3200" dirty="0" smtClean="0"/>
              <a:t>организаторам</a:t>
            </a:r>
          </a:p>
          <a:p>
            <a:r>
              <a:rPr lang="ru-RU" sz="3200" dirty="0"/>
              <a:t>изучить специальные психологические </a:t>
            </a:r>
            <a:r>
              <a:rPr lang="ru-RU" sz="3200" dirty="0" smtClean="0"/>
              <a:t>техники</a:t>
            </a:r>
          </a:p>
          <a:p>
            <a:r>
              <a:rPr lang="ru-RU" sz="3200" dirty="0"/>
              <a:t>хорошо </a:t>
            </a:r>
            <a:r>
              <a:rPr lang="ru-RU" sz="3200" dirty="0" smtClean="0"/>
              <a:t>высыпаться</a:t>
            </a:r>
          </a:p>
          <a:p>
            <a:r>
              <a:rPr lang="ru-RU" sz="3200" dirty="0"/>
              <a:t>п</a:t>
            </a:r>
            <a:r>
              <a:rPr lang="ru-RU" sz="3200" dirty="0" smtClean="0"/>
              <a:t>остановка </a:t>
            </a:r>
            <a:r>
              <a:rPr lang="ru-RU" sz="3200" dirty="0"/>
              <a:t>реальных </a:t>
            </a:r>
            <a:r>
              <a:rPr lang="ru-RU" sz="3200" dirty="0" smtClean="0"/>
              <a:t>целей</a:t>
            </a:r>
          </a:p>
          <a:p>
            <a:r>
              <a:rPr lang="ru-RU" sz="3200" dirty="0"/>
              <a:t>начинать с простейших </a:t>
            </a:r>
            <a:r>
              <a:rPr lang="ru-RU" sz="3200" dirty="0" smtClean="0"/>
              <a:t>заданий</a:t>
            </a:r>
          </a:p>
          <a:p>
            <a:r>
              <a:rPr lang="ru-RU" sz="3200" dirty="0"/>
              <a:t>тренироваться в решении </a:t>
            </a:r>
            <a:r>
              <a:rPr lang="ru-RU" sz="3200" dirty="0" smtClean="0"/>
              <a:t>заданий и </a:t>
            </a:r>
            <a:r>
              <a:rPr lang="ru-RU" sz="3200" u="sng" dirty="0" smtClean="0"/>
              <a:t>анализировать допущенные ошибки </a:t>
            </a:r>
            <a:r>
              <a:rPr lang="ru-RU" sz="3200" u="sng" dirty="0"/>
              <a:t>и их проработка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268224" y="324099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74" y="205993"/>
            <a:ext cx="11515345" cy="1325563"/>
          </a:xfrm>
        </p:spPr>
        <p:txBody>
          <a:bodyPr/>
          <a:lstStyle/>
          <a:p>
            <a:pPr algn="ctr"/>
            <a:r>
              <a:rPr lang="ru-RU" b="1" dirty="0" smtClean="0"/>
              <a:t>Итоговое сочинение </a:t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 smtClean="0"/>
              <a:t>2024-2025 </a:t>
            </a:r>
            <a:r>
              <a:rPr lang="ru-RU" b="1" dirty="0" smtClean="0"/>
              <a:t>учебном году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3646" y="2033546"/>
            <a:ext cx="10515600" cy="225061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4 </a:t>
            </a:r>
            <a:r>
              <a:rPr lang="ru-RU" sz="3600" dirty="0"/>
              <a:t>декабря </a:t>
            </a:r>
            <a:r>
              <a:rPr lang="ru-RU" sz="3600" dirty="0" smtClean="0"/>
              <a:t>2024 </a:t>
            </a:r>
            <a:r>
              <a:rPr lang="ru-RU" sz="3600" dirty="0" smtClean="0"/>
              <a:t>года</a:t>
            </a:r>
            <a:r>
              <a:rPr lang="ru-RU" sz="3600" dirty="0"/>
              <a:t> – </a:t>
            </a:r>
            <a:r>
              <a:rPr lang="ru-RU" sz="3600" dirty="0" smtClean="0"/>
              <a:t>основной </a:t>
            </a:r>
            <a:r>
              <a:rPr lang="ru-RU" sz="3600" dirty="0"/>
              <a:t>день</a:t>
            </a:r>
            <a:endParaRPr lang="ru-RU" sz="3600" dirty="0" smtClean="0"/>
          </a:p>
          <a:p>
            <a:pPr algn="ctr"/>
            <a:r>
              <a:rPr lang="ru-RU" sz="3600" dirty="0" smtClean="0"/>
              <a:t>5 </a:t>
            </a:r>
            <a:r>
              <a:rPr lang="ru-RU" sz="3600" dirty="0"/>
              <a:t>февраля </a:t>
            </a:r>
            <a:r>
              <a:rPr lang="ru-RU" sz="3600" dirty="0" smtClean="0"/>
              <a:t>2025 </a:t>
            </a:r>
            <a:r>
              <a:rPr lang="ru-RU" sz="3600" dirty="0"/>
              <a:t>года – дополнительный день</a:t>
            </a:r>
          </a:p>
          <a:p>
            <a:pPr algn="ctr"/>
            <a:r>
              <a:rPr lang="ru-RU" sz="3600" dirty="0" smtClean="0"/>
              <a:t>9 </a:t>
            </a:r>
            <a:r>
              <a:rPr lang="ru-RU" sz="3600" dirty="0" smtClean="0"/>
              <a:t>апреля </a:t>
            </a:r>
            <a:r>
              <a:rPr lang="ru-RU" sz="3600" dirty="0" smtClean="0"/>
              <a:t>2025 </a:t>
            </a:r>
            <a:r>
              <a:rPr lang="ru-RU" sz="3600" dirty="0" smtClean="0"/>
              <a:t>года – дополнительный день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493774" y="305330"/>
            <a:ext cx="1652017" cy="95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9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283" y="151615"/>
            <a:ext cx="5099892" cy="1325563"/>
          </a:xfrm>
        </p:spPr>
        <p:txBody>
          <a:bodyPr/>
          <a:lstStyle/>
          <a:p>
            <a:r>
              <a:rPr lang="ru-RU" b="1" dirty="0"/>
              <a:t>Советы родителям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070" y="1421176"/>
            <a:ext cx="10752730" cy="5001658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не запугивайте ребенка и сами успокойтесь.</a:t>
            </a:r>
          </a:p>
          <a:p>
            <a:pPr lvl="0"/>
            <a:r>
              <a:rPr lang="ru-RU" dirty="0"/>
              <a:t>помогите распределить темы подготовки по дням.</a:t>
            </a:r>
          </a:p>
          <a:p>
            <a:pPr lvl="0"/>
            <a:r>
              <a:rPr lang="ru-RU" dirty="0"/>
              <a:t>удобное место для занятий, чтобы ему нравилось там заниматься!</a:t>
            </a:r>
          </a:p>
          <a:p>
            <a:pPr lvl="0"/>
            <a:r>
              <a:rPr lang="ru-RU" dirty="0"/>
              <a:t>полноценное питание</a:t>
            </a:r>
          </a:p>
          <a:p>
            <a:pPr lvl="0"/>
            <a:r>
              <a:rPr lang="ru-RU" dirty="0"/>
              <a:t>помните, для активной работы мозга </a:t>
            </a:r>
            <a:r>
              <a:rPr lang="ru-RU" b="1" u="sng" dirty="0"/>
              <a:t>требуется много жидкости</a:t>
            </a:r>
            <a:endParaRPr lang="ru-RU" dirty="0"/>
          </a:p>
          <a:p>
            <a:pPr lvl="0"/>
            <a:r>
              <a:rPr lang="ru-RU" dirty="0"/>
              <a:t>н</a:t>
            </a:r>
            <a:r>
              <a:rPr lang="ru-RU" dirty="0" smtClean="0"/>
              <a:t>акануне </a:t>
            </a:r>
            <a:r>
              <a:rPr lang="ru-RU" dirty="0"/>
              <a:t>экзамена ребенок должен отдохнуть и как следует выспаться. Проследите за этим.</a:t>
            </a:r>
          </a:p>
          <a:p>
            <a:pPr lvl="0"/>
            <a:r>
              <a:rPr lang="ru-RU" dirty="0" smtClean="0"/>
              <a:t>утром </a:t>
            </a:r>
            <a:r>
              <a:rPr lang="ru-RU" dirty="0"/>
              <a:t>перед экзаменом дайте ребёнку паспорт, черную гелевую </a:t>
            </a:r>
            <a:r>
              <a:rPr lang="ru-RU" dirty="0" smtClean="0"/>
              <a:t>ручку, </a:t>
            </a:r>
            <a:r>
              <a:rPr lang="ru-RU" dirty="0"/>
              <a:t>воду, шоколадку или что-то </a:t>
            </a:r>
            <a:r>
              <a:rPr lang="ru-RU" dirty="0" smtClean="0"/>
              <a:t>еще, </a:t>
            </a:r>
            <a:r>
              <a:rPr lang="ru-RU" dirty="0"/>
              <a:t>что он любит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601070" y="354108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7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210"/>
            <a:ext cx="12192001" cy="68742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210" y="877152"/>
            <a:ext cx="11965577" cy="5391446"/>
          </a:xfrm>
        </p:spPr>
        <p:txBody>
          <a:bodyPr>
            <a:normAutofit/>
          </a:bodyPr>
          <a:lstStyle/>
          <a:p>
            <a:r>
              <a:rPr lang="ru-RU" dirty="0" smtClean="0"/>
              <a:t>Сайфутдинова Рита Ахматовна,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муниципальный координатор ГИА-11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Тел.: 8(34740)2-14-34</a:t>
            </a:r>
            <a:br>
              <a:rPr lang="ru-RU" dirty="0" smtClean="0"/>
            </a:br>
            <a:r>
              <a:rPr lang="en-US" dirty="0" smtClean="0"/>
              <a:t>Email</a:t>
            </a:r>
            <a:r>
              <a:rPr lang="ru-RU" dirty="0" smtClean="0"/>
              <a:t>: </a:t>
            </a:r>
            <a:r>
              <a:rPr lang="en-US" dirty="0" smtClean="0">
                <a:hlinkClick r:id="rId3"/>
              </a:rPr>
              <a:t>gafrcpi@yandex.ru</a:t>
            </a:r>
            <a:r>
              <a:rPr lang="ru-RU" dirty="0" smtClean="0"/>
              <a:t>, </a:t>
            </a:r>
            <a:r>
              <a:rPr lang="en-US" dirty="0" smtClean="0">
                <a:hlinkClick r:id="rId4"/>
              </a:rPr>
              <a:t>ahritas@yandex.ru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Сайт</a:t>
            </a:r>
            <a:r>
              <a:rPr lang="ru-RU" dirty="0" smtClean="0"/>
              <a:t>: </a:t>
            </a:r>
            <a:r>
              <a:rPr lang="en-US" dirty="0">
                <a:hlinkClick r:id="rId5"/>
              </a:rPr>
              <a:t>https://uogafr.profiedu.ru</a:t>
            </a:r>
            <a:r>
              <a:rPr lang="en-US" dirty="0" smtClean="0">
                <a:hlinkClick r:id="rId5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03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210"/>
            <a:ext cx="12192001" cy="687421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411817" y="1240708"/>
            <a:ext cx="5598720" cy="5391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algn="ctr"/>
            <a:endParaRPr lang="ru-RU" sz="2900" dirty="0"/>
          </a:p>
          <a:p>
            <a:pPr algn="ctr"/>
            <a:endParaRPr lang="ru-RU" sz="2900" dirty="0" smtClean="0"/>
          </a:p>
          <a:p>
            <a:pPr algn="ctr"/>
            <a:endParaRPr lang="ru-RU" sz="2900" dirty="0"/>
          </a:p>
          <a:p>
            <a:pPr algn="ctr"/>
            <a:endParaRPr lang="ru-RU" sz="2900" dirty="0" smtClean="0"/>
          </a:p>
          <a:p>
            <a:pPr algn="ctr"/>
            <a:endParaRPr lang="ru-RU" sz="2900" dirty="0"/>
          </a:p>
          <a:p>
            <a:pPr algn="ctr"/>
            <a:endParaRPr lang="ru-RU" sz="2900" dirty="0" smtClean="0"/>
          </a:p>
          <a:p>
            <a:pPr algn="ctr"/>
            <a:r>
              <a:rPr lang="en-US" sz="2900" dirty="0" smtClean="0"/>
              <a:t>VK</a:t>
            </a:r>
            <a:r>
              <a:rPr lang="ru-RU" sz="2900" dirty="0" smtClean="0"/>
              <a:t> «Выпускные экзамены Гафурийский район»:</a:t>
            </a:r>
            <a:br>
              <a:rPr lang="ru-RU" sz="2900" dirty="0" smtClean="0"/>
            </a:br>
            <a:r>
              <a:rPr lang="en-US" sz="2900" dirty="0" smtClean="0">
                <a:hlinkClick r:id="rId3"/>
              </a:rPr>
              <a:t>https://vk.com/gia_gafuri</a:t>
            </a:r>
            <a:r>
              <a:rPr lang="ru-RU" sz="2900" dirty="0" smtClean="0"/>
              <a:t> </a:t>
            </a:r>
            <a:endParaRPr lang="ru-RU" sz="29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73" y="1539894"/>
            <a:ext cx="3351595" cy="33515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" r="1211"/>
          <a:stretch/>
        </p:blipFill>
        <p:spPr>
          <a:xfrm>
            <a:off x="838200" y="0"/>
            <a:ext cx="4788634" cy="676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6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210"/>
            <a:ext cx="12192001" cy="68742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0045" y="2625911"/>
            <a:ext cx="6058359" cy="1325563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879494" y="1705333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3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210"/>
            <a:ext cx="12192001" cy="68742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7823" y="1719072"/>
            <a:ext cx="7629144" cy="2097024"/>
          </a:xfrm>
        </p:spPr>
        <p:txBody>
          <a:bodyPr>
            <a:normAutofit/>
          </a:bodyPr>
          <a:lstStyle/>
          <a:p>
            <a:r>
              <a:rPr lang="ru-RU" b="1" dirty="0" smtClean="0"/>
              <a:t>Родительское собрание по ЕГЭ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42415" y="1706880"/>
            <a:ext cx="3645408" cy="210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4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234795" y="5765604"/>
            <a:ext cx="1652017" cy="9558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980" b="73788"/>
          <a:stretch/>
        </p:blipFill>
        <p:spPr>
          <a:xfrm>
            <a:off x="2368763" y="112949"/>
            <a:ext cx="6266082" cy="677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2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76"/>
            <a:ext cx="12192000" cy="66918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539983" y="5723625"/>
            <a:ext cx="1652017" cy="95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33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7526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595509" y="5836837"/>
            <a:ext cx="1652017" cy="95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5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8985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Результаты итогового сочинения (изложения)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49477"/>
            <a:ext cx="10515600" cy="175359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5400" dirty="0"/>
              <a:t>в</a:t>
            </a:r>
            <a:r>
              <a:rPr lang="ru-RU" sz="5400" dirty="0" smtClean="0"/>
              <a:t> школе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5400" dirty="0" smtClean="0"/>
              <a:t>https</a:t>
            </a:r>
            <a:r>
              <a:rPr lang="ru-RU" sz="5400" dirty="0"/>
              <a:t>://rcoi02.ru/gia11_result/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585214" y="415861"/>
            <a:ext cx="1652017" cy="95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7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7230" y="365125"/>
            <a:ext cx="9676096" cy="1359172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Результаты итогового сочинения (изложения)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92" y="2039960"/>
            <a:ext cx="9477375" cy="32956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585214" y="415861"/>
            <a:ext cx="1652017" cy="95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0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235544" cy="67238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3283" r="22667" b="20999"/>
          <a:stretch/>
        </p:blipFill>
        <p:spPr>
          <a:xfrm>
            <a:off x="10600943" y="5803274"/>
            <a:ext cx="1591057" cy="9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7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6503</TotalTime>
  <Words>669</Words>
  <Application>Microsoft Office PowerPoint</Application>
  <PresentationFormat>Широкоэкранный</PresentationFormat>
  <Paragraphs>170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Wingdings</vt:lpstr>
      <vt:lpstr>Office Theme</vt:lpstr>
      <vt:lpstr>Родительское собрание по ЕГЭ</vt:lpstr>
      <vt:lpstr>Презентация PowerPoint</vt:lpstr>
      <vt:lpstr>Итоговое сочинение  в 2024-2025 учебном году</vt:lpstr>
      <vt:lpstr>Презентация PowerPoint</vt:lpstr>
      <vt:lpstr>Презентация PowerPoint</vt:lpstr>
      <vt:lpstr>Презентация PowerPoint</vt:lpstr>
      <vt:lpstr>Результаты итогового сочинения (изложения)</vt:lpstr>
      <vt:lpstr>Результаты итогового сочинения (изложения)</vt:lpstr>
      <vt:lpstr>Презентация PowerPoint</vt:lpstr>
      <vt:lpstr>Медаль I степени (золото):  - итоговые оценки успеваемости «отлично» по всем учебным предметам; - успешно прошедшие ГИА (без учета результатов, полученных при прохождении повторно ГИА) и набравшие:        не менее 70 баллов на ЕГЭ  ‎по учебному предмету «Русский язык»;          не менее 70 баллов на ЕГЭ по одному из сдаваемых учебных предметов.  </vt:lpstr>
      <vt:lpstr>Обязательные предметы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Расписание ЕГЭ 2025 основной период, основные сроки</vt:lpstr>
      <vt:lpstr>Кто присутствует в ППЭ в день экзамена: </vt:lpstr>
      <vt:lpstr>онлайн-наблюдатели за видеонаблюдением в ситуационных центрах</vt:lpstr>
      <vt:lpstr>Презентация PowerPoint</vt:lpstr>
      <vt:lpstr>Презентация PowerPoint</vt:lpstr>
      <vt:lpstr>Дополнительные устройства и материалы</vt:lpstr>
      <vt:lpstr>Пробные экзамены</vt:lpstr>
      <vt:lpstr>Презентация PowerPoint</vt:lpstr>
      <vt:lpstr>Презентация PowerPoint</vt:lpstr>
      <vt:lpstr>Подготовка к экзаменам</vt:lpstr>
      <vt:lpstr>Минимальное количество баллов для поступления в ВУЗы</vt:lpstr>
      <vt:lpstr>             Дополнительные баллы для поступления</vt:lpstr>
      <vt:lpstr>Родительское собрание по ЕГЭ</vt:lpstr>
      <vt:lpstr>Советы выпускникам</vt:lpstr>
      <vt:lpstr>Советы родителям</vt:lpstr>
      <vt:lpstr>Сайфутдинова Рита Ахматовна,  муниципальный координатор ГИА-11  Тел.: 8(34740)2-14-34 Email: gafrcpi@yandex.ru, ahritas@yandex.ru  Сайт: https://uogafr.profiedu.ru/ </vt:lpstr>
      <vt:lpstr>Презентация PowerPoint</vt:lpstr>
      <vt:lpstr>Спасибо за внимание!</vt:lpstr>
      <vt:lpstr>Родительское собрание по ЕГЭ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Допуск к ЕГЭ</dc:title>
  <dc:creator>Рита</dc:creator>
  <cp:lastModifiedBy>Рита</cp:lastModifiedBy>
  <cp:revision>87</cp:revision>
  <dcterms:created xsi:type="dcterms:W3CDTF">2019-10-15T10:52:08Z</dcterms:created>
  <dcterms:modified xsi:type="dcterms:W3CDTF">2024-12-16T10:05:50Z</dcterms:modified>
</cp:coreProperties>
</file>